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Default Extension="svg" ContentType="image/svg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57" r:id="rId2"/>
    <p:sldId id="363" r:id="rId3"/>
    <p:sldId id="1022" r:id="rId4"/>
    <p:sldId id="1023" r:id="rId5"/>
    <p:sldId id="1029" r:id="rId6"/>
    <p:sldId id="1030" r:id="rId7"/>
    <p:sldId id="1026" r:id="rId8"/>
    <p:sldId id="1027" r:id="rId9"/>
    <p:sldId id="378" r:id="rId10"/>
    <p:sldId id="1025" r:id="rId11"/>
    <p:sldId id="1031" r:id="rId12"/>
    <p:sldId id="1028" r:id="rId13"/>
    <p:sldId id="32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6335" userDrawn="1">
          <p15:clr>
            <a:srgbClr val="A4A3A4"/>
          </p15:clr>
        </p15:guide>
        <p15:guide id="3" orient="horz" pos="4065" userDrawn="1">
          <p15:clr>
            <a:srgbClr val="A4A3A4"/>
          </p15:clr>
        </p15:guide>
        <p15:guide id="4" orient="horz" pos="3521" userDrawn="1">
          <p15:clr>
            <a:srgbClr val="A4A3A4"/>
          </p15:clr>
        </p15:guide>
        <p15:guide id="5" pos="1663" userDrawn="1">
          <p15:clr>
            <a:srgbClr val="A4A3A4"/>
          </p15:clr>
        </p15:guide>
        <p15:guide id="6" orient="horz" pos="2636" userDrawn="1">
          <p15:clr>
            <a:srgbClr val="A4A3A4"/>
          </p15:clr>
        </p15:guide>
        <p15:guide id="7" orient="horz" pos="3249" userDrawn="1">
          <p15:clr>
            <a:srgbClr val="A4A3A4"/>
          </p15:clr>
        </p15:guide>
        <p15:guide id="8" pos="3160" userDrawn="1">
          <p15:clr>
            <a:srgbClr val="A4A3A4"/>
          </p15:clr>
        </p15:guide>
        <p15:guide id="9" pos="45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A44B"/>
    <a:srgbClr val="CE9A32"/>
    <a:srgbClr val="395793"/>
    <a:srgbClr val="1C3661"/>
    <a:srgbClr val="263B64"/>
    <a:srgbClr val="18254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83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-120" y="-210"/>
      </p:cViewPr>
      <p:guideLst>
        <p:guide orient="horz" pos="2160"/>
        <p:guide orient="horz" pos="4065"/>
        <p:guide orient="horz" pos="3521"/>
        <p:guide orient="horz" pos="2636"/>
        <p:guide orient="horz" pos="3249"/>
        <p:guide pos="6335"/>
        <p:guide pos="1663"/>
        <p:guide pos="3160"/>
        <p:guide pos="456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&#1050;&#1085;&#1080;&#1075;&#1072;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ru-RU"/>
  <c:chart>
    <c:plotArea>
      <c:layout/>
      <c:lineChart>
        <c:grouping val="standard"/>
        <c:ser>
          <c:idx val="0"/>
          <c:order val="0"/>
          <c:tx>
            <c:strRef>
              <c:f>Лист1!$B$1</c:f>
              <c:strCache>
                <c:ptCount val="1"/>
                <c:pt idx="0">
                  <c:v>Выручка</c:v>
                </c:pt>
              </c:strCache>
            </c:strRef>
          </c:tx>
          <c:spPr>
            <a:ln w="38100">
              <a:solidFill>
                <a:srgbClr val="C00000"/>
              </a:solidFill>
            </a:ln>
          </c:spPr>
          <c:marker>
            <c:symbol val="none"/>
          </c:marker>
          <c:val>
            <c:numRef>
              <c:f>Лист1!$B$2:$B$6</c:f>
              <c:numCache>
                <c:formatCode>_-* #,##0.00\ "₽"_-;\-* #,##0.00\ "₽"_-;_-* "-"??\ "₽"_-;_-@_-</c:formatCode>
                <c:ptCount val="5"/>
                <c:pt idx="0">
                  <c:v>4433000000</c:v>
                </c:pt>
                <c:pt idx="1">
                  <c:v>9720000000</c:v>
                </c:pt>
                <c:pt idx="2">
                  <c:v>14935000000</c:v>
                </c:pt>
                <c:pt idx="3">
                  <c:v>21000000000</c:v>
                </c:pt>
                <c:pt idx="4">
                  <c:v>27000000000</c:v>
                </c:pt>
              </c:numCache>
            </c:numRef>
          </c:val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Технические затраты</c:v>
                </c:pt>
              </c:strCache>
            </c:strRef>
          </c:tx>
          <c:spPr>
            <a:ln w="50800">
              <a:solidFill>
                <a:srgbClr val="0070C0"/>
              </a:solidFill>
            </a:ln>
          </c:spPr>
          <c:marker>
            <c:symbol val="none"/>
          </c:marker>
          <c:val>
            <c:numRef>
              <c:f>Лист1!$C$2:$C$6</c:f>
              <c:numCache>
                <c:formatCode>_-* #,##0.00\ _₽_-;\-* #,##0.00\ _₽_-;_-* "-"??\ _₽_-;_-@_-</c:formatCode>
                <c:ptCount val="5"/>
                <c:pt idx="0">
                  <c:v>15595888.919999991</c:v>
                </c:pt>
                <c:pt idx="1">
                  <c:v>175225285.80000001</c:v>
                </c:pt>
                <c:pt idx="2">
                  <c:v>250000000</c:v>
                </c:pt>
                <c:pt idx="3">
                  <c:v>325000000</c:v>
                </c:pt>
                <c:pt idx="4">
                  <c:v>408859000.20000005</c:v>
                </c:pt>
              </c:numCache>
            </c:numRef>
          </c:val>
        </c:ser>
        <c:marker val="1"/>
        <c:axId val="115248128"/>
        <c:axId val="115335936"/>
      </c:lineChart>
      <c:catAx>
        <c:axId val="115248128"/>
        <c:scaling>
          <c:orientation val="minMax"/>
        </c:scaling>
        <c:axPos val="b"/>
        <c:tickLblPos val="nextTo"/>
        <c:crossAx val="115335936"/>
        <c:crosses val="autoZero"/>
        <c:auto val="1"/>
        <c:lblAlgn val="ctr"/>
        <c:lblOffset val="100"/>
      </c:catAx>
      <c:valAx>
        <c:axId val="115335936"/>
        <c:scaling>
          <c:orientation val="minMax"/>
        </c:scaling>
        <c:axPos val="l"/>
        <c:majorGridlines/>
        <c:numFmt formatCode="_-* #,##0.00\ &quot;₽&quot;_-;\-* #,##0.00\ &quot;₽&quot;_-;_-* &quot;-&quot;??\ &quot;₽&quot;_-;_-@_-" sourceLinked="1"/>
        <c:tickLblPos val="nextTo"/>
        <c:crossAx val="115248128"/>
        <c:crosses val="autoZero"/>
        <c:crossBetween val="between"/>
      </c:valAx>
    </c:plotArea>
    <c:legend>
      <c:legendPos val="r"/>
      <c:layout/>
    </c:legend>
    <c:plotVisOnly val="1"/>
  </c:chart>
  <c:txPr>
    <a:bodyPr/>
    <a:lstStyle/>
    <a:p>
      <a:pPr>
        <a:defRPr>
          <a:solidFill>
            <a:schemeClr val="accent6"/>
          </a:solidFill>
        </a:defRPr>
      </a:pPr>
      <a:endParaRPr lang="ru-RU"/>
    </a:p>
  </c:txPr>
  <c:externalData r:id="rId1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8FDED2-B440-4B9A-9104-015A5586E0F9}" type="doc">
      <dgm:prSet loTypeId="urn:microsoft.com/office/officeart/2005/8/layout/pyramid1" loCatId="pyramid" qsTypeId="urn:microsoft.com/office/officeart/2005/8/quickstyle/3d2" qsCatId="3D" csTypeId="urn:microsoft.com/office/officeart/2005/8/colors/colorful2" csCatId="colorful" phldr="1"/>
      <dgm:spPr/>
    </dgm:pt>
    <dgm:pt modelId="{05C449D9-EDA5-448B-A749-D1DE05ECA712}">
      <dgm:prSet phldrT="[Текст]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</dgm:spPr>
      <dgm:t>
        <a:bodyPr/>
        <a:lstStyle/>
        <a:p>
          <a:r>
            <a:rPr lang="ru-RU" dirty="0" smtClean="0"/>
            <a:t>Провайдер</a:t>
          </a:r>
          <a:endParaRPr lang="ru-RU" dirty="0"/>
        </a:p>
      </dgm:t>
    </dgm:pt>
    <dgm:pt modelId="{789E07E2-CD3A-455A-84BD-F2B6125CDF60}" type="parTrans" cxnId="{CB7807A8-1DE4-4F1D-AC4C-57DF59E834FE}">
      <dgm:prSet/>
      <dgm:spPr/>
      <dgm:t>
        <a:bodyPr/>
        <a:lstStyle/>
        <a:p>
          <a:endParaRPr lang="ru-RU"/>
        </a:p>
      </dgm:t>
    </dgm:pt>
    <dgm:pt modelId="{53C540B2-1B93-4957-BD2C-1C7E2AE5265C}" type="sibTrans" cxnId="{CB7807A8-1DE4-4F1D-AC4C-57DF59E834FE}">
      <dgm:prSet/>
      <dgm:spPr/>
      <dgm:t>
        <a:bodyPr/>
        <a:lstStyle/>
        <a:p>
          <a:endParaRPr lang="ru-RU"/>
        </a:p>
      </dgm:t>
    </dgm:pt>
    <dgm:pt modelId="{F35A2D50-E4A4-4B33-BB49-E007C771B21C}">
      <dgm:prSet phldrT="[Текст]"/>
      <dgm:spPr>
        <a:solidFill>
          <a:srgbClr val="395793"/>
        </a:solidFill>
      </dgm:spPr>
      <dgm:t>
        <a:bodyPr/>
        <a:lstStyle/>
        <a:p>
          <a:r>
            <a:rPr lang="ru-RU" dirty="0" smtClean="0"/>
            <a:t>Серверная часть</a:t>
          </a:r>
          <a:endParaRPr lang="ru-RU" dirty="0"/>
        </a:p>
      </dgm:t>
    </dgm:pt>
    <dgm:pt modelId="{DAA299E0-F827-4BEC-AA03-E2D63DA8C5C2}" type="parTrans" cxnId="{ED2A1022-6354-42C9-9F51-81CF23D6EB37}">
      <dgm:prSet/>
      <dgm:spPr/>
      <dgm:t>
        <a:bodyPr/>
        <a:lstStyle/>
        <a:p>
          <a:endParaRPr lang="ru-RU"/>
        </a:p>
      </dgm:t>
    </dgm:pt>
    <dgm:pt modelId="{1B481A67-FBBC-4BFA-9EB7-DF178ECCCDE7}" type="sibTrans" cxnId="{ED2A1022-6354-42C9-9F51-81CF23D6EB37}">
      <dgm:prSet/>
      <dgm:spPr/>
      <dgm:t>
        <a:bodyPr/>
        <a:lstStyle/>
        <a:p>
          <a:endParaRPr lang="ru-RU"/>
        </a:p>
      </dgm:t>
    </dgm:pt>
    <dgm:pt modelId="{D589649D-084F-41CC-80D7-F4A3D5064430}">
      <dgm:prSet phldrT="[Текст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ru-RU" dirty="0" smtClean="0"/>
            <a:t>хранилище</a:t>
          </a:r>
          <a:endParaRPr lang="ru-RU" dirty="0"/>
        </a:p>
      </dgm:t>
    </dgm:pt>
    <dgm:pt modelId="{C05F4BE0-3B38-4097-980A-CCB1A9BAAF9E}" type="parTrans" cxnId="{D5288377-4557-446C-AC95-931C9520F3E0}">
      <dgm:prSet/>
      <dgm:spPr/>
      <dgm:t>
        <a:bodyPr/>
        <a:lstStyle/>
        <a:p>
          <a:endParaRPr lang="ru-RU"/>
        </a:p>
      </dgm:t>
    </dgm:pt>
    <dgm:pt modelId="{8C326506-DA61-4F68-97BB-EABF36CB9A02}" type="sibTrans" cxnId="{D5288377-4557-446C-AC95-931C9520F3E0}">
      <dgm:prSet/>
      <dgm:spPr/>
      <dgm:t>
        <a:bodyPr/>
        <a:lstStyle/>
        <a:p>
          <a:endParaRPr lang="ru-RU"/>
        </a:p>
      </dgm:t>
    </dgm:pt>
    <dgm:pt modelId="{AFBB783A-63F1-4E58-9B41-84AC81216384}">
      <dgm:prSet phldrT="[Текст]"/>
      <dgm:spPr>
        <a:solidFill>
          <a:srgbClr val="E7A44B"/>
        </a:solidFill>
      </dgm:spPr>
      <dgm:t>
        <a:bodyPr/>
        <a:lstStyle/>
        <a:p>
          <a:r>
            <a:rPr lang="ru-RU" dirty="0" smtClean="0"/>
            <a:t>интерфейс</a:t>
          </a:r>
          <a:endParaRPr lang="ru-RU" dirty="0"/>
        </a:p>
      </dgm:t>
    </dgm:pt>
    <dgm:pt modelId="{1D9AC903-9417-4310-B849-B822A87B6945}" type="parTrans" cxnId="{A5CEA310-F73C-4F09-89C3-36B149AF5810}">
      <dgm:prSet/>
      <dgm:spPr/>
      <dgm:t>
        <a:bodyPr/>
        <a:lstStyle/>
        <a:p>
          <a:endParaRPr lang="ru-RU"/>
        </a:p>
      </dgm:t>
    </dgm:pt>
    <dgm:pt modelId="{434FBE04-D874-4F36-BB54-0455C05BAC92}" type="sibTrans" cxnId="{A5CEA310-F73C-4F09-89C3-36B149AF5810}">
      <dgm:prSet/>
      <dgm:spPr/>
      <dgm:t>
        <a:bodyPr/>
        <a:lstStyle/>
        <a:p>
          <a:endParaRPr lang="ru-RU"/>
        </a:p>
      </dgm:t>
    </dgm:pt>
    <dgm:pt modelId="{9A3E6853-7134-41F0-A2A4-3B3497139177}">
      <dgm:prSet phldrT="[Текст]"/>
      <dgm:spPr>
        <a:gradFill flip="none" rotWithShape="1">
          <a:gsLst>
            <a:gs pos="0">
              <a:srgbClr val="CE9A32"/>
            </a:gs>
            <a:gs pos="17999">
              <a:srgbClr val="FEE7F2"/>
            </a:gs>
            <a:gs pos="36000">
              <a:srgbClr val="FAC77D"/>
            </a:gs>
            <a:gs pos="61000">
              <a:srgbClr val="FBA97D"/>
            </a:gs>
            <a:gs pos="82001">
              <a:srgbClr val="FBD49C"/>
            </a:gs>
            <a:gs pos="100000">
              <a:srgbClr val="FEE7F2"/>
            </a:gs>
          </a:gsLst>
          <a:lin ang="2700000" scaled="1"/>
          <a:tileRect/>
        </a:gradFill>
      </dgm:spPr>
      <dgm:t>
        <a:bodyPr/>
        <a:lstStyle/>
        <a:p>
          <a:r>
            <a:rPr lang="ru-RU" dirty="0" smtClean="0">
              <a:solidFill>
                <a:schemeClr val="bg2"/>
              </a:solidFill>
            </a:rPr>
            <a:t>клиент</a:t>
          </a:r>
          <a:endParaRPr lang="ru-RU" dirty="0">
            <a:solidFill>
              <a:schemeClr val="bg2"/>
            </a:solidFill>
          </a:endParaRPr>
        </a:p>
      </dgm:t>
    </dgm:pt>
    <dgm:pt modelId="{B30674F6-4329-454E-8D5A-7465FB2D47A9}" type="parTrans" cxnId="{AD06DD2E-C465-431E-9B55-FDF8B386F43E}">
      <dgm:prSet/>
      <dgm:spPr/>
      <dgm:t>
        <a:bodyPr/>
        <a:lstStyle/>
        <a:p>
          <a:endParaRPr lang="ru-RU"/>
        </a:p>
      </dgm:t>
    </dgm:pt>
    <dgm:pt modelId="{E87CF7E2-D361-4C9E-9B96-AD9B63EE43BC}" type="sibTrans" cxnId="{AD06DD2E-C465-431E-9B55-FDF8B386F43E}">
      <dgm:prSet/>
      <dgm:spPr/>
      <dgm:t>
        <a:bodyPr/>
        <a:lstStyle/>
        <a:p>
          <a:endParaRPr lang="ru-RU"/>
        </a:p>
      </dgm:t>
    </dgm:pt>
    <dgm:pt modelId="{E8716926-4A0B-4233-89CC-22CAA2D2950C}" type="pres">
      <dgm:prSet presAssocID="{A18FDED2-B440-4B9A-9104-015A5586E0F9}" presName="Name0" presStyleCnt="0">
        <dgm:presLayoutVars>
          <dgm:dir/>
          <dgm:animLvl val="lvl"/>
          <dgm:resizeHandles val="exact"/>
        </dgm:presLayoutVars>
      </dgm:prSet>
      <dgm:spPr/>
    </dgm:pt>
    <dgm:pt modelId="{89206F76-775F-4E1B-B120-B75997C8F7AB}" type="pres">
      <dgm:prSet presAssocID="{9A3E6853-7134-41F0-A2A4-3B3497139177}" presName="Name8" presStyleCnt="0"/>
      <dgm:spPr/>
    </dgm:pt>
    <dgm:pt modelId="{BE67D979-D2BE-4643-B9EF-E0E0E9BC4410}" type="pres">
      <dgm:prSet presAssocID="{9A3E6853-7134-41F0-A2A4-3B3497139177}" presName="level" presStyleLbl="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BE6D1A5-8EC2-4C64-ABCE-7F99C6DC53ED}" type="pres">
      <dgm:prSet presAssocID="{9A3E6853-7134-41F0-A2A4-3B3497139177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5767EEB-BB13-4A5F-913F-73D1BDC36B70}" type="pres">
      <dgm:prSet presAssocID="{AFBB783A-63F1-4E58-9B41-84AC81216384}" presName="Name8" presStyleCnt="0"/>
      <dgm:spPr/>
    </dgm:pt>
    <dgm:pt modelId="{7D73B683-04F0-4E28-90E6-AE96B61D05E7}" type="pres">
      <dgm:prSet presAssocID="{AFBB783A-63F1-4E58-9B41-84AC81216384}" presName="level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EFB9F0F-E375-48B0-B07E-E514A1C2608E}" type="pres">
      <dgm:prSet presAssocID="{AFBB783A-63F1-4E58-9B41-84AC8121638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986B368-5E0E-4716-88A1-52F6626BC685}" type="pres">
      <dgm:prSet presAssocID="{05C449D9-EDA5-448B-A749-D1DE05ECA712}" presName="Name8" presStyleCnt="0"/>
      <dgm:spPr/>
    </dgm:pt>
    <dgm:pt modelId="{4437CCD2-6A2F-44B9-9D57-3C76EF7C5E58}" type="pres">
      <dgm:prSet presAssocID="{05C449D9-EDA5-448B-A749-D1DE05ECA712}" presName="level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032611B-284F-44AB-9A93-DF6B6618F3ED}" type="pres">
      <dgm:prSet presAssocID="{05C449D9-EDA5-448B-A749-D1DE05ECA712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9549AEC-2C77-4B79-B064-A6BDCF681A45}" type="pres">
      <dgm:prSet presAssocID="{F35A2D50-E4A4-4B33-BB49-E007C771B21C}" presName="Name8" presStyleCnt="0"/>
      <dgm:spPr/>
    </dgm:pt>
    <dgm:pt modelId="{43323B21-CF47-44ED-9B2F-1F1C7FF5538A}" type="pres">
      <dgm:prSet presAssocID="{F35A2D50-E4A4-4B33-BB49-E007C771B21C}" presName="level" presStyleLbl="node1" presStyleIdx="3" presStyleCnt="5" custLinFactNeighborX="295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3D681B7-4466-4FE4-90C2-8E0BC581E67E}" type="pres">
      <dgm:prSet presAssocID="{F35A2D50-E4A4-4B33-BB49-E007C771B21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B5A4321-1BED-471A-A79E-1739ED9676B3}" type="pres">
      <dgm:prSet presAssocID="{D589649D-084F-41CC-80D7-F4A3D5064430}" presName="Name8" presStyleCnt="0"/>
      <dgm:spPr/>
    </dgm:pt>
    <dgm:pt modelId="{22D3FC15-517F-4EDC-96A3-355862A3F745}" type="pres">
      <dgm:prSet presAssocID="{D589649D-084F-41CC-80D7-F4A3D5064430}" presName="level" presStyleLbl="node1" presStyleIdx="4" presStyleCnt="5" custLinFactNeighborX="6154" custLinFactNeighborY="289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36F09E0-6CB9-4106-BDEC-6C918B2AE22D}" type="pres">
      <dgm:prSet presAssocID="{D589649D-084F-41CC-80D7-F4A3D5064430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0A37348C-B5FC-46D3-8EA8-872AA457CB72}" type="presOf" srcId="{D589649D-084F-41CC-80D7-F4A3D5064430}" destId="{036F09E0-6CB9-4106-BDEC-6C918B2AE22D}" srcOrd="1" destOrd="0" presId="urn:microsoft.com/office/officeart/2005/8/layout/pyramid1"/>
    <dgm:cxn modelId="{2336CE68-D3FC-42FE-BD4F-3BCDE7A8BB2E}" type="presOf" srcId="{F35A2D50-E4A4-4B33-BB49-E007C771B21C}" destId="{33D681B7-4466-4FE4-90C2-8E0BC581E67E}" srcOrd="1" destOrd="0" presId="urn:microsoft.com/office/officeart/2005/8/layout/pyramid1"/>
    <dgm:cxn modelId="{AD06DD2E-C465-431E-9B55-FDF8B386F43E}" srcId="{A18FDED2-B440-4B9A-9104-015A5586E0F9}" destId="{9A3E6853-7134-41F0-A2A4-3B3497139177}" srcOrd="0" destOrd="0" parTransId="{B30674F6-4329-454E-8D5A-7465FB2D47A9}" sibTransId="{E87CF7E2-D361-4C9E-9B96-AD9B63EE43BC}"/>
    <dgm:cxn modelId="{3FF64DC5-02C1-4F72-A647-72163711BFFF}" type="presOf" srcId="{F35A2D50-E4A4-4B33-BB49-E007C771B21C}" destId="{43323B21-CF47-44ED-9B2F-1F1C7FF5538A}" srcOrd="0" destOrd="0" presId="urn:microsoft.com/office/officeart/2005/8/layout/pyramid1"/>
    <dgm:cxn modelId="{E6233395-2E5E-49B8-AAF4-337882C0BF39}" type="presOf" srcId="{9A3E6853-7134-41F0-A2A4-3B3497139177}" destId="{4BE6D1A5-8EC2-4C64-ABCE-7F99C6DC53ED}" srcOrd="1" destOrd="0" presId="urn:microsoft.com/office/officeart/2005/8/layout/pyramid1"/>
    <dgm:cxn modelId="{4BE18922-6677-4FAA-BF98-217F3182E96A}" type="presOf" srcId="{05C449D9-EDA5-448B-A749-D1DE05ECA712}" destId="{2032611B-284F-44AB-9A93-DF6B6618F3ED}" srcOrd="1" destOrd="0" presId="urn:microsoft.com/office/officeart/2005/8/layout/pyramid1"/>
    <dgm:cxn modelId="{580A17D4-1234-4B3F-BAC8-B82D510DB3BD}" type="presOf" srcId="{A18FDED2-B440-4B9A-9104-015A5586E0F9}" destId="{E8716926-4A0B-4233-89CC-22CAA2D2950C}" srcOrd="0" destOrd="0" presId="urn:microsoft.com/office/officeart/2005/8/layout/pyramid1"/>
    <dgm:cxn modelId="{D3BD914B-DF9F-4F91-A6D1-296636E6F3E0}" type="presOf" srcId="{05C449D9-EDA5-448B-A749-D1DE05ECA712}" destId="{4437CCD2-6A2F-44B9-9D57-3C76EF7C5E58}" srcOrd="0" destOrd="0" presId="urn:microsoft.com/office/officeart/2005/8/layout/pyramid1"/>
    <dgm:cxn modelId="{D5288377-4557-446C-AC95-931C9520F3E0}" srcId="{A18FDED2-B440-4B9A-9104-015A5586E0F9}" destId="{D589649D-084F-41CC-80D7-F4A3D5064430}" srcOrd="4" destOrd="0" parTransId="{C05F4BE0-3B38-4097-980A-CCB1A9BAAF9E}" sibTransId="{8C326506-DA61-4F68-97BB-EABF36CB9A02}"/>
    <dgm:cxn modelId="{869F547B-3EA4-4740-B382-7322BB4A06B3}" type="presOf" srcId="{D589649D-084F-41CC-80D7-F4A3D5064430}" destId="{22D3FC15-517F-4EDC-96A3-355862A3F745}" srcOrd="0" destOrd="0" presId="urn:microsoft.com/office/officeart/2005/8/layout/pyramid1"/>
    <dgm:cxn modelId="{9B8303A0-3FB5-4820-B670-EA173C87199B}" type="presOf" srcId="{9A3E6853-7134-41F0-A2A4-3B3497139177}" destId="{BE67D979-D2BE-4643-B9EF-E0E0E9BC4410}" srcOrd="0" destOrd="0" presId="urn:microsoft.com/office/officeart/2005/8/layout/pyramid1"/>
    <dgm:cxn modelId="{F66D4E20-92A3-42F2-B60A-05B34C3EA32A}" type="presOf" srcId="{AFBB783A-63F1-4E58-9B41-84AC81216384}" destId="{3EFB9F0F-E375-48B0-B07E-E514A1C2608E}" srcOrd="1" destOrd="0" presId="urn:microsoft.com/office/officeart/2005/8/layout/pyramid1"/>
    <dgm:cxn modelId="{ED2A1022-6354-42C9-9F51-81CF23D6EB37}" srcId="{A18FDED2-B440-4B9A-9104-015A5586E0F9}" destId="{F35A2D50-E4A4-4B33-BB49-E007C771B21C}" srcOrd="3" destOrd="0" parTransId="{DAA299E0-F827-4BEC-AA03-E2D63DA8C5C2}" sibTransId="{1B481A67-FBBC-4BFA-9EB7-DF178ECCCDE7}"/>
    <dgm:cxn modelId="{CB7807A8-1DE4-4F1D-AC4C-57DF59E834FE}" srcId="{A18FDED2-B440-4B9A-9104-015A5586E0F9}" destId="{05C449D9-EDA5-448B-A749-D1DE05ECA712}" srcOrd="2" destOrd="0" parTransId="{789E07E2-CD3A-455A-84BD-F2B6125CDF60}" sibTransId="{53C540B2-1B93-4957-BD2C-1C7E2AE5265C}"/>
    <dgm:cxn modelId="{8939C093-9222-4FB6-BEA6-2B1D4A77F1E2}" type="presOf" srcId="{AFBB783A-63F1-4E58-9B41-84AC81216384}" destId="{7D73B683-04F0-4E28-90E6-AE96B61D05E7}" srcOrd="0" destOrd="0" presId="urn:microsoft.com/office/officeart/2005/8/layout/pyramid1"/>
    <dgm:cxn modelId="{A5CEA310-F73C-4F09-89C3-36B149AF5810}" srcId="{A18FDED2-B440-4B9A-9104-015A5586E0F9}" destId="{AFBB783A-63F1-4E58-9B41-84AC81216384}" srcOrd="1" destOrd="0" parTransId="{1D9AC903-9417-4310-B849-B822A87B6945}" sibTransId="{434FBE04-D874-4F36-BB54-0455C05BAC92}"/>
    <dgm:cxn modelId="{1B687CDD-3289-4FA9-916A-67A5D85B8523}" type="presParOf" srcId="{E8716926-4A0B-4233-89CC-22CAA2D2950C}" destId="{89206F76-775F-4E1B-B120-B75997C8F7AB}" srcOrd="0" destOrd="0" presId="urn:microsoft.com/office/officeart/2005/8/layout/pyramid1"/>
    <dgm:cxn modelId="{020EAACE-29D8-4F62-96B0-95F0A8DBC377}" type="presParOf" srcId="{89206F76-775F-4E1B-B120-B75997C8F7AB}" destId="{BE67D979-D2BE-4643-B9EF-E0E0E9BC4410}" srcOrd="0" destOrd="0" presId="urn:microsoft.com/office/officeart/2005/8/layout/pyramid1"/>
    <dgm:cxn modelId="{168B82F2-89B3-4A7F-B0C0-EDA19390DF11}" type="presParOf" srcId="{89206F76-775F-4E1B-B120-B75997C8F7AB}" destId="{4BE6D1A5-8EC2-4C64-ABCE-7F99C6DC53ED}" srcOrd="1" destOrd="0" presId="urn:microsoft.com/office/officeart/2005/8/layout/pyramid1"/>
    <dgm:cxn modelId="{10A02D18-3164-4867-8FAC-DEB4F667FF56}" type="presParOf" srcId="{E8716926-4A0B-4233-89CC-22CAA2D2950C}" destId="{A5767EEB-BB13-4A5F-913F-73D1BDC36B70}" srcOrd="1" destOrd="0" presId="urn:microsoft.com/office/officeart/2005/8/layout/pyramid1"/>
    <dgm:cxn modelId="{525FDE70-F592-4DCC-955A-C497456F706B}" type="presParOf" srcId="{A5767EEB-BB13-4A5F-913F-73D1BDC36B70}" destId="{7D73B683-04F0-4E28-90E6-AE96B61D05E7}" srcOrd="0" destOrd="0" presId="urn:microsoft.com/office/officeart/2005/8/layout/pyramid1"/>
    <dgm:cxn modelId="{6BDFF146-D071-415D-8597-6F7F2B27A37E}" type="presParOf" srcId="{A5767EEB-BB13-4A5F-913F-73D1BDC36B70}" destId="{3EFB9F0F-E375-48B0-B07E-E514A1C2608E}" srcOrd="1" destOrd="0" presId="urn:microsoft.com/office/officeart/2005/8/layout/pyramid1"/>
    <dgm:cxn modelId="{3FFAB85C-CBDC-46E0-9A67-FED93AA29CD3}" type="presParOf" srcId="{E8716926-4A0B-4233-89CC-22CAA2D2950C}" destId="{3986B368-5E0E-4716-88A1-52F6626BC685}" srcOrd="2" destOrd="0" presId="urn:microsoft.com/office/officeart/2005/8/layout/pyramid1"/>
    <dgm:cxn modelId="{9F3F48E6-F418-4D68-A6CB-7127B2DFE4A1}" type="presParOf" srcId="{3986B368-5E0E-4716-88A1-52F6626BC685}" destId="{4437CCD2-6A2F-44B9-9D57-3C76EF7C5E58}" srcOrd="0" destOrd="0" presId="urn:microsoft.com/office/officeart/2005/8/layout/pyramid1"/>
    <dgm:cxn modelId="{2F1AC1CF-8C64-492D-AEE7-4EAFE78D256F}" type="presParOf" srcId="{3986B368-5E0E-4716-88A1-52F6626BC685}" destId="{2032611B-284F-44AB-9A93-DF6B6618F3ED}" srcOrd="1" destOrd="0" presId="urn:microsoft.com/office/officeart/2005/8/layout/pyramid1"/>
    <dgm:cxn modelId="{27BB3757-1AF7-48A4-A7B0-EB61F4D06152}" type="presParOf" srcId="{E8716926-4A0B-4233-89CC-22CAA2D2950C}" destId="{59549AEC-2C77-4B79-B064-A6BDCF681A45}" srcOrd="3" destOrd="0" presId="urn:microsoft.com/office/officeart/2005/8/layout/pyramid1"/>
    <dgm:cxn modelId="{CF092DA5-8E2C-4CC3-90F9-302CC425B4F5}" type="presParOf" srcId="{59549AEC-2C77-4B79-B064-A6BDCF681A45}" destId="{43323B21-CF47-44ED-9B2F-1F1C7FF5538A}" srcOrd="0" destOrd="0" presId="urn:microsoft.com/office/officeart/2005/8/layout/pyramid1"/>
    <dgm:cxn modelId="{0976722A-46FB-4A9C-BC99-93DACE492BF4}" type="presParOf" srcId="{59549AEC-2C77-4B79-B064-A6BDCF681A45}" destId="{33D681B7-4466-4FE4-90C2-8E0BC581E67E}" srcOrd="1" destOrd="0" presId="urn:microsoft.com/office/officeart/2005/8/layout/pyramid1"/>
    <dgm:cxn modelId="{0CF8DD60-75E0-461F-9CED-D08D6E23CDE4}" type="presParOf" srcId="{E8716926-4A0B-4233-89CC-22CAA2D2950C}" destId="{6B5A4321-1BED-471A-A79E-1739ED9676B3}" srcOrd="4" destOrd="0" presId="urn:microsoft.com/office/officeart/2005/8/layout/pyramid1"/>
    <dgm:cxn modelId="{96C9360E-A4BE-4E01-BDF1-535C83A64AB7}" type="presParOf" srcId="{6B5A4321-1BED-471A-A79E-1739ED9676B3}" destId="{22D3FC15-517F-4EDC-96A3-355862A3F745}" srcOrd="0" destOrd="0" presId="urn:microsoft.com/office/officeart/2005/8/layout/pyramid1"/>
    <dgm:cxn modelId="{2745C3E4-E2DF-4D84-A8AB-58F6A217C97E}" type="presParOf" srcId="{6B5A4321-1BED-471A-A79E-1739ED9676B3}" destId="{036F09E0-6CB9-4106-BDEC-6C918B2AE22D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BE67D979-D2BE-4643-B9EF-E0E0E9BC4410}">
      <dsp:nvSpPr>
        <dsp:cNvPr id="0" name=""/>
        <dsp:cNvSpPr/>
      </dsp:nvSpPr>
      <dsp:spPr>
        <a:xfrm>
          <a:off x="1545243" y="0"/>
          <a:ext cx="772621" cy="883310"/>
        </a:xfrm>
        <a:prstGeom prst="trapezoid">
          <a:avLst>
            <a:gd name="adj" fmla="val 50000"/>
          </a:avLst>
        </a:prstGeom>
        <a:gradFill flip="none" rotWithShape="1">
          <a:gsLst>
            <a:gs pos="0">
              <a:srgbClr val="CE9A32"/>
            </a:gs>
            <a:gs pos="17999">
              <a:srgbClr val="FEE7F2"/>
            </a:gs>
            <a:gs pos="36000">
              <a:srgbClr val="FAC77D"/>
            </a:gs>
            <a:gs pos="61000">
              <a:srgbClr val="FBA97D"/>
            </a:gs>
            <a:gs pos="82001">
              <a:srgbClr val="FBD49C"/>
            </a:gs>
            <a:gs pos="100000">
              <a:srgbClr val="FEE7F2"/>
            </a:gs>
          </a:gsLst>
          <a:lin ang="2700000" scaled="1"/>
          <a:tileRect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>
              <a:solidFill>
                <a:schemeClr val="bg2"/>
              </a:solidFill>
            </a:rPr>
            <a:t>клиент</a:t>
          </a:r>
          <a:endParaRPr lang="ru-RU" sz="1200" kern="1200" dirty="0">
            <a:solidFill>
              <a:schemeClr val="bg2"/>
            </a:solidFill>
          </a:endParaRPr>
        </a:p>
      </dsp:txBody>
      <dsp:txXfrm>
        <a:off x="1545243" y="0"/>
        <a:ext cx="772621" cy="883310"/>
      </dsp:txXfrm>
    </dsp:sp>
    <dsp:sp modelId="{7D73B683-04F0-4E28-90E6-AE96B61D05E7}">
      <dsp:nvSpPr>
        <dsp:cNvPr id="0" name=""/>
        <dsp:cNvSpPr/>
      </dsp:nvSpPr>
      <dsp:spPr>
        <a:xfrm>
          <a:off x="1158932" y="883310"/>
          <a:ext cx="1545243" cy="883310"/>
        </a:xfrm>
        <a:prstGeom prst="trapezoid">
          <a:avLst>
            <a:gd name="adj" fmla="val 43734"/>
          </a:avLst>
        </a:prstGeom>
        <a:solidFill>
          <a:srgbClr val="E7A44B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/>
            <a:t>интерфейс</a:t>
          </a:r>
          <a:endParaRPr lang="ru-RU" sz="1200" kern="1200" dirty="0"/>
        </a:p>
      </dsp:txBody>
      <dsp:txXfrm>
        <a:off x="1429350" y="883310"/>
        <a:ext cx="1004408" cy="883310"/>
      </dsp:txXfrm>
    </dsp:sp>
    <dsp:sp modelId="{4437CCD2-6A2F-44B9-9D57-3C76EF7C5E58}">
      <dsp:nvSpPr>
        <dsp:cNvPr id="0" name=""/>
        <dsp:cNvSpPr/>
      </dsp:nvSpPr>
      <dsp:spPr>
        <a:xfrm>
          <a:off x="772621" y="1766620"/>
          <a:ext cx="2317865" cy="883310"/>
        </a:xfrm>
        <a:prstGeom prst="trapezoid">
          <a:avLst>
            <a:gd name="adj" fmla="val 43734"/>
          </a:avLst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/>
            <a:t>Провайдер</a:t>
          </a:r>
          <a:endParaRPr lang="ru-RU" sz="1200" kern="1200" dirty="0"/>
        </a:p>
      </dsp:txBody>
      <dsp:txXfrm>
        <a:off x="1178248" y="1766620"/>
        <a:ext cx="1506612" cy="883310"/>
      </dsp:txXfrm>
    </dsp:sp>
    <dsp:sp modelId="{43323B21-CF47-44ED-9B2F-1F1C7FF5538A}">
      <dsp:nvSpPr>
        <dsp:cNvPr id="0" name=""/>
        <dsp:cNvSpPr/>
      </dsp:nvSpPr>
      <dsp:spPr>
        <a:xfrm>
          <a:off x="395427" y="2649931"/>
          <a:ext cx="3090487" cy="883310"/>
        </a:xfrm>
        <a:prstGeom prst="trapezoid">
          <a:avLst>
            <a:gd name="adj" fmla="val 43734"/>
          </a:avLst>
        </a:prstGeom>
        <a:solidFill>
          <a:srgbClr val="395793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/>
            <a:t>Серверная часть</a:t>
          </a:r>
          <a:endParaRPr lang="ru-RU" sz="1200" kern="1200" dirty="0"/>
        </a:p>
      </dsp:txBody>
      <dsp:txXfrm>
        <a:off x="936263" y="2649931"/>
        <a:ext cx="2008816" cy="883310"/>
      </dsp:txXfrm>
    </dsp:sp>
    <dsp:sp modelId="{22D3FC15-517F-4EDC-96A3-355862A3F745}">
      <dsp:nvSpPr>
        <dsp:cNvPr id="0" name=""/>
        <dsp:cNvSpPr/>
      </dsp:nvSpPr>
      <dsp:spPr>
        <a:xfrm>
          <a:off x="0" y="3533241"/>
          <a:ext cx="3863109" cy="883310"/>
        </a:xfrm>
        <a:prstGeom prst="trapezoid">
          <a:avLst>
            <a:gd name="adj" fmla="val 43734"/>
          </a:avLst>
        </a:prstGeom>
        <a:solidFill>
          <a:schemeClr val="accent2">
            <a:lumMod val="7500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200" kern="1200" dirty="0" smtClean="0"/>
            <a:t>хранилище</a:t>
          </a:r>
          <a:endParaRPr lang="ru-RU" sz="1200" kern="1200" dirty="0"/>
        </a:p>
      </dsp:txBody>
      <dsp:txXfrm>
        <a:off x="676044" y="3533241"/>
        <a:ext cx="2511020" cy="883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37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18545-AC98-4697-9FEE-5CB7C57C6563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34018-FB93-42BD-B139-018A44F017E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542310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500945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631348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040367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025374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261008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379558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890053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939330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4239062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92998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430986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C345A-F07E-4F74-9082-0CD47567928E}" type="datetimeFigureOut">
              <a:rPr lang="ru-RU" smtClean="0"/>
              <a:pPr/>
              <a:t>29.07.2022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C8041-34FE-42C4-8F49-536896F90B5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769904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37.svg"/><Relationship Id="rId3" Type="http://schemas.microsoft.com/office/2007/relationships/hdphoto" Target="../media/hdphoto9.wdp"/><Relationship Id="rId7" Type="http://schemas.microsoft.com/office/2007/relationships/hdphoto" Target="../media/hdphoto11.wdp"/><Relationship Id="rId12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microsoft.com/office/2007/relationships/hdphoto" Target="../media/hdphoto13.wdp"/><Relationship Id="rId5" Type="http://schemas.microsoft.com/office/2007/relationships/hdphoto" Target="../media/hdphoto10.wdp"/><Relationship Id="rId10" Type="http://schemas.openxmlformats.org/officeDocument/2006/relationships/image" Target="../media/image19.png"/><Relationship Id="rId4" Type="http://schemas.openxmlformats.org/officeDocument/2006/relationships/image" Target="../media/image16.png"/><Relationship Id="rId9" Type="http://schemas.microsoft.com/office/2007/relationships/hdphoto" Target="../media/hdphoto12.wdp"/><Relationship Id="rId1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slide" Target="slide7.xml"/><Relationship Id="rId4" Type="http://schemas.openxmlformats.org/officeDocument/2006/relationships/slide" Target="slide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450462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 rot="5400000">
            <a:off x="-1176690" y="1176690"/>
            <a:ext cx="6858002" cy="4504623"/>
          </a:xfrm>
          <a:prstGeom prst="rect">
            <a:avLst/>
          </a:prstGeom>
          <a:blipFill>
            <a:blip r:embed="rId2" cstate="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saturation sat="16000"/>
                      </a14:imgEffect>
                      <a14:imgEffect>
                        <a14:brightnessContrast bright="-17000" contrast="67000"/>
                      </a14:imgEffect>
                    </a14:imgLayer>
                  </a14:imgProps>
                </a:ext>
              </a:extLst>
            </a:blip>
            <a:srcRect/>
            <a:stretch>
              <a:fillRect l="-7578" t="-8761" r="-4982" b="-611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0" y="1068207"/>
            <a:ext cx="10612530" cy="4620127"/>
          </a:xfrm>
          <a:prstGeom prst="rect">
            <a:avLst/>
          </a:prstGeom>
          <a:blipFill>
            <a:blip r:embed="rId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="" xmlns:a14="http://schemas.microsoft.com/office/drawing/2010/main">
                    <a14:imgLayer r:embed="rId5">
                      <a14:imgEffect>
                        <a14:brightnessContrast bright="-40000"/>
                      </a14:imgEffect>
                    </a14:imgLayer>
                  </a14:imgProps>
                </a:ext>
              </a:extLst>
            </a:blip>
            <a:srcRect/>
            <a:stretch>
              <a:fillRect t="-16673" b="-1259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A3746126-7D8F-4FD1-A3DE-990754BBA531}"/>
              </a:ext>
            </a:extLst>
          </p:cNvPr>
          <p:cNvSpPr txBox="1"/>
          <p:nvPr/>
        </p:nvSpPr>
        <p:spPr>
          <a:xfrm>
            <a:off x="10095535" y="5962637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>
                <a:solidFill>
                  <a:schemeClr val="accent6"/>
                </a:solidFill>
              </a:rPr>
              <a:t>202</a:t>
            </a:r>
            <a:r>
              <a:rPr lang="en-US" sz="1400" dirty="0" smtClean="0">
                <a:solidFill>
                  <a:schemeClr val="accent6"/>
                </a:solidFill>
              </a:rPr>
              <a:t>2</a:t>
            </a:r>
            <a:endParaRPr lang="ru-RU" sz="1400" dirty="0">
              <a:solidFill>
                <a:schemeClr val="accent6"/>
              </a:solidFill>
            </a:endParaRP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="" xmlns:a16="http://schemas.microsoft.com/office/drawing/2014/main" id="{0E826EBC-402B-4D38-B1E4-732737ED274F}"/>
              </a:ext>
            </a:extLst>
          </p:cNvPr>
          <p:cNvCxnSpPr/>
          <p:nvPr/>
        </p:nvCxnSpPr>
        <p:spPr>
          <a:xfrm>
            <a:off x="10056813" y="5986255"/>
            <a:ext cx="0" cy="28415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Прямоугольник 10">
            <a:extLst>
              <a:ext uri="{FF2B5EF4-FFF2-40B4-BE49-F238E27FC236}">
                <a16:creationId xmlns="" xmlns:a16="http://schemas.microsoft.com/office/drawing/2014/main" id="{FA3402EB-8408-4885-A578-7804EDB90EC7}"/>
              </a:ext>
            </a:extLst>
          </p:cNvPr>
          <p:cNvSpPr/>
          <p:nvPr/>
        </p:nvSpPr>
        <p:spPr>
          <a:xfrm>
            <a:off x="1630392" y="5928133"/>
            <a:ext cx="1233578" cy="386405"/>
          </a:xfrm>
          <a:prstGeom prst="rect">
            <a:avLst/>
          </a:prstGeom>
          <a:blipFill>
            <a:blip r:embed="rId6" cstate="print"/>
            <a:srcRect/>
            <a:stretch>
              <a:fillRect t="1621" b="162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одзаголовок 4"/>
          <p:cNvSpPr txBox="1">
            <a:spLocks/>
          </p:cNvSpPr>
          <p:nvPr/>
        </p:nvSpPr>
        <p:spPr>
          <a:xfrm>
            <a:off x="131887" y="1362172"/>
            <a:ext cx="9140592" cy="15787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Формирование нового канал международных продаж</a:t>
            </a:r>
            <a:endParaRPr kumimoji="0" lang="ru-RU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81F5AF9-72B7-44B3-8778-637753C0C375}"/>
              </a:ext>
            </a:extLst>
          </p:cNvPr>
          <p:cNvSpPr txBox="1"/>
          <p:nvPr/>
        </p:nvSpPr>
        <p:spPr>
          <a:xfrm>
            <a:off x="774438" y="3807968"/>
            <a:ext cx="97777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Цель – создать канал популяризации нашего </a:t>
            </a:r>
            <a:r>
              <a:rPr lang="ru-RU" sz="1400" dirty="0" err="1" smtClean="0"/>
              <a:t>контента</a:t>
            </a:r>
            <a:r>
              <a:rPr lang="ru-RU" sz="1400" dirty="0" smtClean="0"/>
              <a:t> для стимулирования спроса на наши продукты</a:t>
            </a:r>
          </a:p>
          <a:p>
            <a:endParaRPr lang="ru-RU" sz="1400" dirty="0" smtClean="0"/>
          </a:p>
          <a:p>
            <a:r>
              <a:rPr lang="ru-RU" sz="1400" dirty="0" smtClean="0"/>
              <a:t>Подготовил </a:t>
            </a:r>
          </a:p>
          <a:p>
            <a:r>
              <a:rPr lang="ru-RU" sz="1400" dirty="0" smtClean="0"/>
              <a:t>Драчёв Олег Евгеньевич</a:t>
            </a:r>
          </a:p>
          <a:p>
            <a:r>
              <a:rPr lang="ru-RU" sz="1400" dirty="0" smtClean="0"/>
              <a:t>ИТ архитектор Ижевский Радиозавод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3963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08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18793" y="1513552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604007" y="274638"/>
            <a:ext cx="9655729" cy="1042434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Arial Black" pitchFamily="34" charset="0"/>
              </a:rPr>
              <a:t>Экономическая оценка проекта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 Black" pitchFamily="34" charset="0"/>
              <a:ea typeface="+mj-ea"/>
              <a:cs typeface="+mj-cs"/>
            </a:endParaRPr>
          </a:p>
        </p:txBody>
      </p:sp>
      <p:graphicFrame>
        <p:nvGraphicFramePr>
          <p:cNvPr id="12" name="Содержимое 5"/>
          <p:cNvGraphicFramePr>
            <a:graphicFrameLocks/>
          </p:cNvGraphicFramePr>
          <p:nvPr/>
        </p:nvGraphicFramePr>
        <p:xfrm>
          <a:off x="1380571" y="1862289"/>
          <a:ext cx="7272808" cy="3052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3" name="Рисунок 12" descr="прибыль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484137" y="4965193"/>
            <a:ext cx="2563541" cy="17082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69616" y="4842590"/>
            <a:ext cx="79928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>
                <a:solidFill>
                  <a:schemeClr val="accent6"/>
                </a:solidFill>
              </a:rPr>
              <a:t>Выручка системы значительно превосходит затраты на поддержание системы в целом.</a:t>
            </a:r>
            <a:endParaRPr lang="en-US" sz="2400" dirty="0" smtClean="0">
              <a:solidFill>
                <a:schemeClr val="accent6"/>
              </a:solidFill>
            </a:endParaRPr>
          </a:p>
          <a:p>
            <a:endParaRPr lang="ru-RU" sz="2000" dirty="0" smtClean="0">
              <a:solidFill>
                <a:schemeClr val="accent6"/>
              </a:solidFill>
            </a:endParaRPr>
          </a:p>
          <a:p>
            <a:r>
              <a:rPr lang="ru-RU" sz="2000" dirty="0" smtClean="0">
                <a:solidFill>
                  <a:schemeClr val="accent6"/>
                </a:solidFill>
              </a:rPr>
              <a:t>	</a:t>
            </a:r>
            <a:r>
              <a:rPr lang="ru-RU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Расчет произведен по аналогу</a:t>
            </a:r>
          </a:p>
          <a:p>
            <a:endParaRPr lang="ru-RU" sz="2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3000" dirty="0" smtClean="0">
                <a:solidFill>
                  <a:srgbClr val="FFFFFF">
                    <a:lumMod val="85000"/>
                  </a:srgbClr>
                </a:solidFill>
                <a:latin typeface="Arial Black"/>
              </a:rPr>
              <a:t>09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18793" y="1190812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604007" y="274638"/>
            <a:ext cx="9655729" cy="833400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Arial Black" pitchFamily="34" charset="0"/>
              </a:rPr>
              <a:t>Риски проекта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 Black" pitchFamily="34" charset="0"/>
              <a:ea typeface="+mj-ea"/>
              <a:cs typeface="+mj-cs"/>
            </a:endParaRPr>
          </a:p>
        </p:txBody>
      </p:sp>
      <p:pic>
        <p:nvPicPr>
          <p:cNvPr id="13" name="Рисунок 12" descr="прибыль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484137" y="4965193"/>
            <a:ext cx="2563541" cy="17082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43491" y="2130014"/>
            <a:ext cx="385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Наличие аналогичных систем.</a:t>
            </a:r>
            <a:endParaRPr lang="ru-RU" dirty="0">
              <a:solidFill>
                <a:schemeClr val="accent6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45284" y="2594386"/>
            <a:ext cx="50032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Наличие ограничений</a:t>
            </a:r>
            <a:r>
              <a:rPr lang="en-US" dirty="0" smtClean="0">
                <a:solidFill>
                  <a:schemeClr val="accent6"/>
                </a:solidFill>
              </a:rPr>
              <a:t>:</a:t>
            </a:r>
            <a:endParaRPr lang="ru-RU" dirty="0" smtClean="0">
              <a:solidFill>
                <a:schemeClr val="accent6"/>
              </a:solidFill>
            </a:endParaRPr>
          </a:p>
          <a:p>
            <a:pPr lvl="1"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Товары собственного производства.</a:t>
            </a:r>
          </a:p>
          <a:p>
            <a:pPr lvl="1"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Ориентация на спорт.</a:t>
            </a:r>
            <a:endParaRPr lang="ru-RU" dirty="0">
              <a:solidFill>
                <a:schemeClr val="accent6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56040" y="4530762"/>
            <a:ext cx="3754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Высокая стоимость системы.</a:t>
            </a:r>
            <a:endParaRPr lang="ru-RU" dirty="0">
              <a:solidFill>
                <a:schemeClr val="accent6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47075" y="3532094"/>
            <a:ext cx="6798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Высокая сложность системы.</a:t>
            </a:r>
          </a:p>
          <a:p>
            <a:pPr lvl="1"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Риски </a:t>
            </a:r>
            <a:r>
              <a:rPr lang="ru-RU" dirty="0" err="1" smtClean="0">
                <a:solidFill>
                  <a:schemeClr val="accent6"/>
                </a:solidFill>
              </a:rPr>
              <a:t>микросервисной</a:t>
            </a:r>
            <a:r>
              <a:rPr lang="ru-RU" dirty="0" smtClean="0">
                <a:solidFill>
                  <a:schemeClr val="accent6"/>
                </a:solidFill>
              </a:rPr>
              <a:t> архитектуры.</a:t>
            </a:r>
            <a:endParaRPr lang="en-US" dirty="0" smtClean="0">
              <a:solidFill>
                <a:schemeClr val="accent6"/>
              </a:solidFill>
            </a:endParaRPr>
          </a:p>
          <a:p>
            <a:pPr lvl="1">
              <a:buFont typeface="Arial" pitchFamily="34" charset="0"/>
              <a:buChar char="•"/>
            </a:pP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ru-RU" dirty="0" smtClean="0">
                <a:solidFill>
                  <a:schemeClr val="accent6"/>
                </a:solidFill>
              </a:rPr>
              <a:t>Обязательная разработка мобильного приложения.</a:t>
            </a:r>
            <a:endParaRPr lang="ru-RU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10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8791661" cy="850106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+mj-lt"/>
              </a:rPr>
              <a:t>Резюме</a:t>
            </a:r>
            <a:r>
              <a:rPr lang="en-US" sz="4400" dirty="0" smtClean="0">
                <a:solidFill>
                  <a:schemeClr val="accent6"/>
                </a:solidFill>
                <a:latin typeface="+mj-lt"/>
              </a:rPr>
              <a:t>: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0" name="Рисунок 9" descr="бизнеспр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29174" y="3040941"/>
            <a:ext cx="10972800" cy="3489889"/>
          </a:xfrm>
          <a:prstGeom prst="rect">
            <a:avLst/>
          </a:prstGeom>
        </p:spPr>
      </p:pic>
      <p:sp>
        <p:nvSpPr>
          <p:cNvPr id="11" name="Содержимое 2"/>
          <p:cNvSpPr txBox="1">
            <a:spLocks/>
          </p:cNvSpPr>
          <p:nvPr/>
        </p:nvSpPr>
        <p:spPr>
          <a:xfrm>
            <a:off x="424195" y="1207871"/>
            <a:ext cx="11345559" cy="5039072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При оценке проекта учитывались затраты на эксплуатацию системы на 1й, 2й и 5й годы эксплуатации.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Риски проекта рассмотрены в файле – </a:t>
            </a:r>
            <a:b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</a:b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«005 Описание рисков реализации»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3600" b="1" i="0" u="sng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Считаю - проект заслуживает вашего внимания</a:t>
            </a:r>
            <a:endParaRPr kumimoji="0" lang="ru-RU" sz="3600" b="1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Прямоугольник 58">
            <a:extLst>
              <a:ext uri="{FF2B5EF4-FFF2-40B4-BE49-F238E27FC236}">
                <a16:creationId xmlns="" xmlns:a16="http://schemas.microsoft.com/office/drawing/2014/main" id="{DBD25570-C78F-45AC-A666-4251E2C9EB20}"/>
              </a:ext>
            </a:extLst>
          </p:cNvPr>
          <p:cNvSpPr/>
          <p:nvPr/>
        </p:nvSpPr>
        <p:spPr>
          <a:xfrm>
            <a:off x="-2428" y="-951"/>
            <a:ext cx="12194427" cy="4150676"/>
          </a:xfrm>
          <a:prstGeom prst="rect">
            <a:avLst/>
          </a:prstGeom>
          <a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="" xmlns:a14="http://schemas.microsoft.com/office/drawing/2010/main">
                    <a14:imgLayer r:embed="rId3">
                      <a14:imgEffect>
                        <a14:brightnessContrast bright="-60000" contrast="24000"/>
                      </a14:imgEffect>
                    </a14:imgLayer>
                  </a14:imgProps>
                </a:ext>
              </a:extLst>
            </a:blip>
            <a:srcRect/>
            <a:stretch>
              <a:fillRect l="-92" r="-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EB8BC045-DEA8-42CF-9729-803423F927CE}"/>
              </a:ext>
            </a:extLst>
          </p:cNvPr>
          <p:cNvSpPr txBox="1"/>
          <p:nvPr/>
        </p:nvSpPr>
        <p:spPr>
          <a:xfrm>
            <a:off x="1159699" y="5510069"/>
            <a:ext cx="2442410" cy="589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</a:rPr>
              <a:t>426034, г. Ижевск,</a:t>
            </a:r>
          </a:p>
          <a:p>
            <a:pPr algn="ctr">
              <a:lnSpc>
                <a:spcPct val="150000"/>
              </a:lnSpc>
            </a:pPr>
            <a:r>
              <a:rPr lang="ru-RU" sz="1400" dirty="0">
                <a:solidFill>
                  <a:schemeClr val="bg1"/>
                </a:solidFill>
              </a:rPr>
              <a:t>ул. Базисная, 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6DED77F-CB21-4B70-BFAD-D76756C15842}"/>
              </a:ext>
            </a:extLst>
          </p:cNvPr>
          <p:cNvSpPr txBox="1"/>
          <p:nvPr/>
        </p:nvSpPr>
        <p:spPr>
          <a:xfrm>
            <a:off x="3925178" y="5510069"/>
            <a:ext cx="2105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</a:rPr>
              <a:t>+7 (3412) 501-501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="" xmlns:a16="http://schemas.microsoft.com/office/drawing/2014/main" id="{D62259BD-CB3D-41A7-98C9-99989E2DEC60}"/>
              </a:ext>
            </a:extLst>
          </p:cNvPr>
          <p:cNvSpPr txBox="1"/>
          <p:nvPr/>
        </p:nvSpPr>
        <p:spPr>
          <a:xfrm>
            <a:off x="6418684" y="5510069"/>
            <a:ext cx="2105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disp@irz.ru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="" xmlns:a16="http://schemas.microsoft.com/office/drawing/2014/main" id="{065593EE-2622-41F2-8055-AE491482449C}"/>
              </a:ext>
            </a:extLst>
          </p:cNvPr>
          <p:cNvSpPr/>
          <p:nvPr/>
        </p:nvSpPr>
        <p:spPr>
          <a:xfrm>
            <a:off x="9045114" y="5402325"/>
            <a:ext cx="1061509" cy="3745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</a:rPr>
              <a:t>www.irz.ru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6301805-181C-422B-9327-BFDF1274E0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=""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384" y="4979655"/>
            <a:ext cx="371872" cy="37187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BD178516-BB64-469D-9E13-9EB7773DB11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=""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11" y="4982684"/>
            <a:ext cx="371872" cy="37187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="" xmlns:a16="http://schemas.microsoft.com/office/drawing/2014/main" id="{791B3F4C-BD05-4014-94DE-B133FE907A8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=""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9932" y="4982684"/>
            <a:ext cx="371872" cy="37187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78EB176D-93DA-42A1-AA59-347D2AC0F076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BEBA8EAE-BF5A-486C-A8C5-ECC9F3942E4B}">
                <a14:imgProps xmlns="" xmlns:a14="http://schemas.microsoft.com/office/drawing/2010/main">
                  <a14:imgLayer r:embed="rId11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005" y="4983285"/>
            <a:ext cx="371872" cy="37187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="" xmlns:a16="http://schemas.microsoft.com/office/drawing/2014/main" id="{8D358837-FB3F-4E6D-8737-3934610EFF2A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=""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148685" y="3152914"/>
            <a:ext cx="707886" cy="707886"/>
          </a:xfrm>
          <a:prstGeom prst="rect">
            <a:avLst/>
          </a:prstGeom>
        </p:spPr>
      </p:pic>
      <p:sp>
        <p:nvSpPr>
          <p:cNvPr id="84" name="Подзаголовок 4">
            <a:extLst>
              <a:ext uri="{FF2B5EF4-FFF2-40B4-BE49-F238E27FC236}">
                <a16:creationId xmlns="" xmlns:a16="http://schemas.microsoft.com/office/drawing/2014/main" id="{0B0736A4-807D-4AB5-8764-E0E61B469C3E}"/>
              </a:ext>
            </a:extLst>
          </p:cNvPr>
          <p:cNvSpPr txBox="1">
            <a:spLocks/>
          </p:cNvSpPr>
          <p:nvPr/>
        </p:nvSpPr>
        <p:spPr>
          <a:xfrm>
            <a:off x="435276" y="1162761"/>
            <a:ext cx="9140592" cy="118673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Ижевский радиозавод</a:t>
            </a:r>
          </a:p>
        </p:txBody>
      </p:sp>
      <p:grpSp>
        <p:nvGrpSpPr>
          <p:cNvPr id="85" name="Группа 84">
            <a:extLst>
              <a:ext uri="{FF2B5EF4-FFF2-40B4-BE49-F238E27FC236}">
                <a16:creationId xmlns="" xmlns:a16="http://schemas.microsoft.com/office/drawing/2014/main" id="{876D2906-3F24-480F-89D4-A39C179B2BCC}"/>
              </a:ext>
            </a:extLst>
          </p:cNvPr>
          <p:cNvGrpSpPr/>
          <p:nvPr/>
        </p:nvGrpSpPr>
        <p:grpSpPr>
          <a:xfrm>
            <a:off x="577516" y="1862721"/>
            <a:ext cx="3493970" cy="0"/>
            <a:chOff x="567891" y="1020278"/>
            <a:chExt cx="3493970" cy="0"/>
          </a:xfrm>
        </p:grpSpPr>
        <p:cxnSp>
          <p:nvCxnSpPr>
            <p:cNvPr id="87" name="Прямая соединительная линия 86">
              <a:extLst>
                <a:ext uri="{FF2B5EF4-FFF2-40B4-BE49-F238E27FC236}">
                  <a16:creationId xmlns="" xmlns:a16="http://schemas.microsoft.com/office/drawing/2014/main" id="{11DDBE1C-3D58-44A0-8ED5-F4EBDD17C881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Прямая соединительная линия 87">
              <a:extLst>
                <a:ext uri="{FF2B5EF4-FFF2-40B4-BE49-F238E27FC236}">
                  <a16:creationId xmlns="" xmlns:a16="http://schemas.microsoft.com/office/drawing/2014/main" id="{C934C9E8-4E0C-449D-8091-AC7C5D4BC39C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9" name="Рисунок 88">
            <a:extLst>
              <a:ext uri="{FF2B5EF4-FFF2-40B4-BE49-F238E27FC236}">
                <a16:creationId xmlns="" xmlns:a16="http://schemas.microsoft.com/office/drawing/2014/main" id="{C99BEB65-3C10-4C95-AEA5-A411968AF81F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16" y="2057050"/>
            <a:ext cx="1027739" cy="299551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="" xmlns:a16="http://schemas.microsoft.com/office/drawing/2014/main" id="{459BA99C-DF5E-43FF-AD2B-CBA97B6E608D}"/>
              </a:ext>
            </a:extLst>
          </p:cNvPr>
          <p:cNvSpPr txBox="1"/>
          <p:nvPr/>
        </p:nvSpPr>
        <p:spPr>
          <a:xfrm>
            <a:off x="2002618" y="2065341"/>
            <a:ext cx="813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solidFill>
                  <a:schemeClr val="bg1"/>
                </a:solidFill>
              </a:rPr>
              <a:t>2022</a:t>
            </a:r>
            <a:endParaRPr lang="ru-RU" sz="1600" dirty="0">
              <a:solidFill>
                <a:schemeClr val="bg1"/>
              </a:solidFill>
            </a:endParaRPr>
          </a:p>
        </p:txBody>
      </p:sp>
      <p:cxnSp>
        <p:nvCxnSpPr>
          <p:cNvPr id="92" name="Прямая соединительная линия 91">
            <a:extLst>
              <a:ext uri="{FF2B5EF4-FFF2-40B4-BE49-F238E27FC236}">
                <a16:creationId xmlns="" xmlns:a16="http://schemas.microsoft.com/office/drawing/2014/main" id="{C8075D24-A115-4FD3-93D9-7713FC4AE02E}"/>
              </a:ext>
            </a:extLst>
          </p:cNvPr>
          <p:cNvCxnSpPr/>
          <p:nvPr/>
        </p:nvCxnSpPr>
        <p:spPr>
          <a:xfrm>
            <a:off x="1855371" y="2065341"/>
            <a:ext cx="0" cy="2841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20492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429490" y="302967"/>
            <a:ext cx="113710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defRPr/>
            </a:pPr>
            <a:r>
              <a:rPr lang="ru-RU" sz="4000" dirty="0" smtClean="0">
                <a:solidFill>
                  <a:schemeClr val="accent6"/>
                </a:solidFill>
              </a:rPr>
              <a:t>Кто Я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00</a:t>
            </a:r>
          </a:p>
        </p:txBody>
      </p:sp>
      <p:grpSp>
        <p:nvGrpSpPr>
          <p:cNvPr id="28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Содержимое 2"/>
          <p:cNvSpPr txBox="1">
            <a:spLocks/>
          </p:cNvSpPr>
          <p:nvPr/>
        </p:nvSpPr>
        <p:spPr>
          <a:xfrm>
            <a:off x="1835696" y="1556792"/>
            <a:ext cx="6995120" cy="3501769"/>
          </a:xfrm>
          <a:prstGeom prst="rect">
            <a:avLst/>
          </a:prstGeo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Более 30 лет в ИТ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sz="28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Зона</a:t>
            </a:r>
            <a:r>
              <a:rPr lang="ru-RU" sz="2800" dirty="0" smtClean="0">
                <a:solidFill>
                  <a:schemeClr val="accent6"/>
                </a:solidFill>
              </a:rPr>
              <a:t> ответственности: автоматизация технологической подготовки производства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Почта для вопросов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irinarh@irz.ru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1" name="Рисунок 10" descr="спрт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98354" y="4697835"/>
            <a:ext cx="2836528" cy="200916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429490" y="302967"/>
            <a:ext cx="113710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defRPr/>
            </a:pPr>
            <a:r>
              <a:rPr lang="ru-RU" sz="4000" dirty="0" smtClean="0">
                <a:solidFill>
                  <a:schemeClr val="accent6"/>
                </a:solidFill>
              </a:rPr>
              <a:t>Содержание</a:t>
            </a:r>
            <a:r>
              <a:rPr lang="en-US" sz="4000" dirty="0" smtClean="0">
                <a:solidFill>
                  <a:schemeClr val="accent6"/>
                </a:solidFill>
              </a:rPr>
              <a:t>: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01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960168" y="1651054"/>
            <a:ext cx="1633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Введение</a:t>
            </a:r>
            <a:endParaRPr lang="ru-RU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>
            <a:hlinkClick r:id="rId3" action="ppaction://hlinksldjump"/>
          </p:cNvPr>
          <p:cNvSpPr txBox="1"/>
          <p:nvPr/>
        </p:nvSpPr>
        <p:spPr>
          <a:xfrm>
            <a:off x="961276" y="3781636"/>
            <a:ext cx="3441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Стоимость эксплуатации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hlinkClick r:id="rId4" action="ppaction://hlinksldjump"/>
          </p:cNvPr>
          <p:cNvSpPr txBox="1"/>
          <p:nvPr/>
        </p:nvSpPr>
        <p:spPr>
          <a:xfrm>
            <a:off x="969034" y="4331629"/>
            <a:ext cx="42628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Экономическая эффективность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>
            <a:hlinkClick r:id="" action="ppaction://noaction"/>
          </p:cNvPr>
          <p:cNvSpPr txBox="1"/>
          <p:nvPr/>
        </p:nvSpPr>
        <p:spPr>
          <a:xfrm>
            <a:off x="960537" y="2138936"/>
            <a:ext cx="22393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Базовая схема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>
            <a:hlinkClick r:id="" action="ppaction://noaction"/>
          </p:cNvPr>
          <p:cNvSpPr txBox="1"/>
          <p:nvPr/>
        </p:nvSpPr>
        <p:spPr>
          <a:xfrm>
            <a:off x="960168" y="2633705"/>
            <a:ext cx="3511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План разработки проекта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TextBox 14">
            <a:hlinkClick r:id="" action="ppaction://noaction"/>
          </p:cNvPr>
          <p:cNvSpPr txBox="1"/>
          <p:nvPr/>
        </p:nvSpPr>
        <p:spPr>
          <a:xfrm>
            <a:off x="970236" y="3191273"/>
            <a:ext cx="2754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Функционирование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Прямоугольник 15">
            <a:hlinkClick r:id="" action="ppaction://noaction"/>
          </p:cNvPr>
          <p:cNvSpPr/>
          <p:nvPr/>
        </p:nvSpPr>
        <p:spPr>
          <a:xfrm>
            <a:off x="960907" y="4872006"/>
            <a:ext cx="223811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Риски проекта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TextBox 16">
            <a:hlinkClick r:id="rId5" action="ppaction://hlinksldjump"/>
          </p:cNvPr>
          <p:cNvSpPr txBox="1"/>
          <p:nvPr/>
        </p:nvSpPr>
        <p:spPr>
          <a:xfrm>
            <a:off x="2501070" y="6245454"/>
            <a:ext cx="60486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/>
            <a:r>
              <a:rPr lang="ru-RU" sz="2000" i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Если у вас есть тело — вы спортсмен</a:t>
            </a:r>
            <a:endParaRPr lang="ru-RU" sz="2000" i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9" name="Рисунок 18" descr="спрт2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14827" y="4276829"/>
            <a:ext cx="3473652" cy="2480504"/>
          </a:xfrm>
          <a:prstGeom prst="rect">
            <a:avLst/>
          </a:prstGeom>
        </p:spPr>
      </p:pic>
      <p:sp>
        <p:nvSpPr>
          <p:cNvPr id="18" name="Прямоугольник 17">
            <a:hlinkClick r:id="" action="ppaction://noaction"/>
          </p:cNvPr>
          <p:cNvSpPr/>
          <p:nvPr/>
        </p:nvSpPr>
        <p:spPr>
          <a:xfrm>
            <a:off x="962696" y="5411681"/>
            <a:ext cx="14536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ru-RU" sz="2000" dirty="0" smtClean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Резюме</a:t>
            </a:r>
            <a:endParaRPr lang="ru-RU" sz="2000" dirty="0">
              <a:solidFill>
                <a:schemeClr val="accent6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02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Рисунок 18" descr="мобил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45568" y="4373493"/>
            <a:ext cx="3168352" cy="2376264"/>
          </a:xfrm>
          <a:prstGeom prst="rect">
            <a:avLst/>
          </a:prstGeom>
        </p:spPr>
      </p:pic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7772400" cy="85010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Введение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1" name="Содержимое 2"/>
          <p:cNvSpPr txBox="1">
            <a:spLocks/>
          </p:cNvSpPr>
          <p:nvPr/>
        </p:nvSpPr>
        <p:spPr>
          <a:xfrm>
            <a:off x="539551" y="1268760"/>
            <a:ext cx="10391303" cy="478809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Задача – реализовать проект международной компании, которая представляет свой </a:t>
            </a:r>
            <a:r>
              <a:rPr kumimoji="0" lang="ru-RU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контент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:</a:t>
            </a: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Наш ИТ проект должно формировать социальные группы по интересам, которые будут само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поддерживаться и в которых участники будут общаться и влиять друг на друга.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Формировать образ бренда в глазах участников, который позволит нашим товарам оставаться в фаворитах при выборе из прочих равных.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Привлекать рекламодателей используя особенности групп по интересам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03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Рисунок 18" descr="мобил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45568" y="4373493"/>
            <a:ext cx="3168352" cy="2376264"/>
          </a:xfrm>
          <a:prstGeom prst="rect">
            <a:avLst/>
          </a:prstGeom>
        </p:spPr>
      </p:pic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7772400" cy="85010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Введение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1" name="Содержимое 2"/>
          <p:cNvSpPr txBox="1">
            <a:spLocks/>
          </p:cNvSpPr>
          <p:nvPr/>
        </p:nvSpPr>
        <p:spPr>
          <a:xfrm>
            <a:off x="539551" y="1268760"/>
            <a:ext cx="10391303" cy="478809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" name="Рисунок 9" descr="Инфраструктура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47651" y="1422109"/>
            <a:ext cx="4819650" cy="4533900"/>
          </a:xfrm>
          <a:prstGeom prst="rect">
            <a:avLst/>
          </a:prstGeom>
        </p:spPr>
      </p:pic>
      <p:graphicFrame>
        <p:nvGraphicFramePr>
          <p:cNvPr id="11" name="Схема 10"/>
          <p:cNvGraphicFramePr/>
          <p:nvPr/>
        </p:nvGraphicFramePr>
        <p:xfrm>
          <a:off x="1019787" y="1627632"/>
          <a:ext cx="3863109" cy="4416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04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7772400" cy="85010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Базовая схема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789459" y="5036740"/>
            <a:ext cx="2266015" cy="1637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Рисунок 9" descr="baza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53035" y="1398494"/>
            <a:ext cx="8477026" cy="501306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05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8791661" cy="850106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+mj-lt"/>
              </a:rPr>
              <a:t>План разработки проекта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0" name="Рисунок 9" descr="разработка_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755687" y="5303520"/>
            <a:ext cx="2436313" cy="137754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678192" y="1312433"/>
            <a:ext cx="66374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</a:t>
            </a:r>
            <a:r>
              <a:rPr lang="ru-RU" dirty="0" smtClean="0">
                <a:solidFill>
                  <a:srgbClr val="C00000"/>
                </a:solidFill>
              </a:rPr>
              <a:t>Интернет магазин и витрина</a:t>
            </a:r>
            <a:endParaRPr lang="en-US" dirty="0" smtClean="0">
              <a:solidFill>
                <a:srgbClr val="C00000"/>
              </a:solidFill>
            </a:endParaRPr>
          </a:p>
          <a:p>
            <a:pPr>
              <a:buFont typeface="Arial" pitchFamily="34" charset="0"/>
              <a:buChar char="•"/>
            </a:pPr>
            <a:endParaRPr lang="ru-RU" dirty="0" smtClean="0">
              <a:solidFill>
                <a:srgbClr val="C0000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rgbClr val="C00000"/>
                </a:solidFill>
              </a:rPr>
              <a:t> Личный кабинет</a:t>
            </a:r>
            <a:endParaRPr lang="en-US" dirty="0" smtClean="0">
              <a:solidFill>
                <a:srgbClr val="C00000"/>
              </a:solidFill>
            </a:endParaRPr>
          </a:p>
          <a:p>
            <a:pPr>
              <a:buFont typeface="Arial" pitchFamily="34" charset="0"/>
              <a:buChar char="•"/>
            </a:pPr>
            <a:endParaRPr lang="ru-RU" dirty="0" smtClean="0">
              <a:solidFill>
                <a:srgbClr val="C0000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</a:t>
            </a:r>
            <a:r>
              <a:rPr lang="ru-RU" dirty="0" smtClean="0">
                <a:solidFill>
                  <a:schemeClr val="accent6"/>
                </a:solidFill>
              </a:rPr>
              <a:t>Реализация групп </a:t>
            </a:r>
            <a:r>
              <a:rPr lang="ru-RU" dirty="0" smtClean="0">
                <a:solidFill>
                  <a:schemeClr val="accent6"/>
                </a:solidFill>
              </a:rPr>
              <a:t>пользователей</a:t>
            </a:r>
          </a:p>
          <a:p>
            <a:pPr lvl="1"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Реализация </a:t>
            </a:r>
            <a:r>
              <a:rPr lang="ru-RU" dirty="0" smtClean="0">
                <a:solidFill>
                  <a:schemeClr val="accent6"/>
                </a:solidFill>
              </a:rPr>
              <a:t>ленты новостей</a:t>
            </a:r>
          </a:p>
          <a:p>
            <a:pPr>
              <a:buFont typeface="Arial" pitchFamily="34" charset="0"/>
              <a:buChar char="•"/>
            </a:pPr>
            <a:endParaRPr lang="ru-RU" dirty="0" smtClean="0">
              <a:solidFill>
                <a:schemeClr val="accent6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</a:t>
            </a:r>
            <a:r>
              <a:rPr lang="ru-RU" dirty="0" smtClean="0">
                <a:solidFill>
                  <a:schemeClr val="accent6"/>
                </a:solidFill>
              </a:rPr>
              <a:t>Реализация </a:t>
            </a:r>
            <a:r>
              <a:rPr lang="ru-RU" dirty="0" err="1" smtClean="0">
                <a:solidFill>
                  <a:schemeClr val="accent6"/>
                </a:solidFill>
              </a:rPr>
              <a:t>медиа</a:t>
            </a:r>
            <a:r>
              <a:rPr lang="ru-RU" dirty="0" smtClean="0">
                <a:solidFill>
                  <a:schemeClr val="accent6"/>
                </a:solidFill>
              </a:rPr>
              <a:t> </a:t>
            </a:r>
            <a:r>
              <a:rPr lang="ru-RU" dirty="0" err="1" smtClean="0">
                <a:solidFill>
                  <a:schemeClr val="accent6"/>
                </a:solidFill>
              </a:rPr>
              <a:t>контента</a:t>
            </a:r>
            <a:endParaRPr lang="ru-RU" dirty="0" smtClean="0">
              <a:solidFill>
                <a:schemeClr val="accent6"/>
              </a:solidFill>
            </a:endParaRPr>
          </a:p>
          <a:p>
            <a:pPr lvl="1"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Работа </a:t>
            </a:r>
            <a:r>
              <a:rPr lang="ru-RU" dirty="0" smtClean="0">
                <a:solidFill>
                  <a:schemeClr val="accent6"/>
                </a:solidFill>
              </a:rPr>
              <a:t>с </a:t>
            </a:r>
            <a:r>
              <a:rPr lang="ru-RU" dirty="0" err="1" smtClean="0">
                <a:solidFill>
                  <a:schemeClr val="accent6"/>
                </a:solidFill>
              </a:rPr>
              <a:t>медиа-файлами</a:t>
            </a:r>
            <a:endParaRPr lang="ru-RU" dirty="0" smtClean="0">
              <a:solidFill>
                <a:schemeClr val="accent6"/>
              </a:solidFill>
            </a:endParaRPr>
          </a:p>
          <a:p>
            <a:pPr>
              <a:buFont typeface="Arial" pitchFamily="34" charset="0"/>
              <a:buChar char="•"/>
            </a:pPr>
            <a:endParaRPr lang="ru-RU" dirty="0" smtClean="0">
              <a:solidFill>
                <a:schemeClr val="accent6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Подключение </a:t>
            </a:r>
            <a:r>
              <a:rPr lang="en-US" dirty="0" err="1" smtClean="0">
                <a:solidFill>
                  <a:schemeClr val="accent6"/>
                </a:solidFill>
              </a:rPr>
              <a:t>IoT</a:t>
            </a:r>
            <a:r>
              <a:rPr lang="en-US" dirty="0" smtClean="0">
                <a:solidFill>
                  <a:schemeClr val="accent6"/>
                </a:solidFill>
              </a:rPr>
              <a:t> </a:t>
            </a:r>
            <a:r>
              <a:rPr lang="ru-RU" dirty="0" smtClean="0">
                <a:solidFill>
                  <a:schemeClr val="accent6"/>
                </a:solidFill>
              </a:rPr>
              <a:t>устройств</a:t>
            </a:r>
          </a:p>
          <a:p>
            <a:pPr lvl="1"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</a:t>
            </a:r>
            <a:r>
              <a:rPr lang="ru-RU" dirty="0" err="1" smtClean="0">
                <a:solidFill>
                  <a:schemeClr val="accent6"/>
                </a:solidFill>
              </a:rPr>
              <a:t>Геолокация</a:t>
            </a:r>
            <a:endParaRPr lang="ru-RU" dirty="0" smtClean="0">
              <a:solidFill>
                <a:schemeClr val="accent6"/>
              </a:solidFill>
            </a:endParaRPr>
          </a:p>
          <a:p>
            <a:pPr>
              <a:buFont typeface="Arial" pitchFamily="34" charset="0"/>
              <a:buChar char="•"/>
            </a:pPr>
            <a:endParaRPr lang="ru-RU" dirty="0" smtClean="0">
              <a:solidFill>
                <a:schemeClr val="accent6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ru-RU" dirty="0" smtClean="0">
                <a:solidFill>
                  <a:schemeClr val="accent6"/>
                </a:solidFill>
              </a:rPr>
              <a:t> </a:t>
            </a:r>
            <a:r>
              <a:rPr lang="ru-RU" dirty="0" smtClean="0">
                <a:solidFill>
                  <a:schemeClr val="accent6"/>
                </a:solidFill>
              </a:rPr>
              <a:t>Прогресс и </a:t>
            </a:r>
            <a:r>
              <a:rPr lang="ru-RU" dirty="0" err="1" smtClean="0">
                <a:solidFill>
                  <a:schemeClr val="accent6"/>
                </a:solidFill>
              </a:rPr>
              <a:t>геймификация</a:t>
            </a:r>
            <a:r>
              <a:rPr lang="ru-RU" dirty="0" smtClean="0">
                <a:solidFill>
                  <a:schemeClr val="accent6"/>
                </a:solidFill>
              </a:rPr>
              <a:t> пользователя</a:t>
            </a:r>
            <a:endParaRPr lang="ru-RU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rial Black"/>
                <a:ea typeface="+mn-ea"/>
                <a:cs typeface="+mn-cs"/>
              </a:rPr>
              <a:t>06</a:t>
            </a:r>
            <a:endParaRPr kumimoji="0" lang="ru-RU" sz="13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Arial Black"/>
              <a:ea typeface="+mn-ea"/>
              <a:cs typeface="+mn-cs"/>
            </a:endParaRPr>
          </a:p>
        </p:txBody>
      </p:sp>
      <p:grpSp>
        <p:nvGrpSpPr>
          <p:cNvPr id="2" name="Группа 27">
            <a:extLst>
              <a:ext uri="{FF2B5EF4-FFF2-40B4-BE49-F238E27FC236}">
                <a16:creationId xmlns="" xmlns:a16="http://schemas.microsoft.com/office/drawing/2014/main" id="{CFE45FD8-571F-44A3-AC42-E53E1B522489}"/>
              </a:ext>
            </a:extLst>
          </p:cNvPr>
          <p:cNvGrpSpPr/>
          <p:nvPr/>
        </p:nvGrpSpPr>
        <p:grpSpPr>
          <a:xfrm>
            <a:off x="577516" y="1110881"/>
            <a:ext cx="3493970" cy="0"/>
            <a:chOff x="567891" y="1020278"/>
            <a:chExt cx="3493970" cy="0"/>
          </a:xfrm>
        </p:grpSpPr>
        <p:cxnSp>
          <p:nvCxnSpPr>
            <p:cNvPr id="34" name="Прямая соединительная линия 33">
              <a:extLst>
                <a:ext uri="{FF2B5EF4-FFF2-40B4-BE49-F238E27FC236}">
                  <a16:creationId xmlns="" xmlns:a16="http://schemas.microsoft.com/office/drawing/2014/main" id="{0764DA10-30E7-44AF-8513-944DF4B82976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="" xmlns:a16="http://schemas.microsoft.com/office/drawing/2014/main" id="{995CAE78-80D4-40A6-88AD-09C8856CE411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Заголовок 1"/>
          <p:cNvSpPr txBox="1">
            <a:spLocks/>
          </p:cNvSpPr>
          <p:nvPr/>
        </p:nvSpPr>
        <p:spPr>
          <a:xfrm>
            <a:off x="520119" y="241082"/>
            <a:ext cx="8791661" cy="850106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dirty="0" smtClean="0">
                <a:solidFill>
                  <a:schemeClr val="accent6"/>
                </a:solidFill>
                <a:latin typeface="+mj-lt"/>
              </a:rPr>
              <a:t>Функционирование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Содержимое 2"/>
          <p:cNvSpPr txBox="1">
            <a:spLocks/>
          </p:cNvSpPr>
          <p:nvPr/>
        </p:nvSpPr>
        <p:spPr>
          <a:xfrm>
            <a:off x="567525" y="1488962"/>
            <a:ext cx="10841503" cy="345638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Клиент регистрируется на платформе проекта и может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:</a:t>
            </a: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Просматривать и покупать наш продукт.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Подписаться или создать группу по интересам.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Вести с нами бизнес.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Бизнес аналитик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:</a:t>
            </a: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Проводит анализ экономических показателей.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Формирует региональные акции.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Ведет новостной канал.</a:t>
            </a:r>
          </a:p>
        </p:txBody>
      </p:sp>
      <p:pic>
        <p:nvPicPr>
          <p:cNvPr id="13" name="Рисунок 12" descr="аналит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752553" y="3953229"/>
            <a:ext cx="3173506" cy="273069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3167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9925416" y="-390846"/>
            <a:ext cx="2409635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ru-RU" sz="13000" dirty="0" smtClean="0">
                <a:solidFill>
                  <a:srgbClr val="FFFFFF">
                    <a:lumMod val="85000"/>
                  </a:srgbClr>
                </a:solidFill>
                <a:latin typeface="Arial Black"/>
              </a:rPr>
              <a:t>07</a:t>
            </a:r>
            <a:endParaRPr lang="ru-RU" sz="13000" dirty="0">
              <a:solidFill>
                <a:srgbClr val="FFFFFF">
                  <a:lumMod val="85000"/>
                </a:srgbClr>
              </a:solidFill>
              <a:latin typeface="Arial Black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51FF6C0C-20EA-40DC-BCD0-AB948BECD346}"/>
              </a:ext>
            </a:extLst>
          </p:cNvPr>
          <p:cNvSpPr/>
          <p:nvPr/>
        </p:nvSpPr>
        <p:spPr>
          <a:xfrm>
            <a:off x="429490" y="302967"/>
            <a:ext cx="11371083" cy="1098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900"/>
              </a:lnSpc>
            </a:pPr>
            <a:r>
              <a:rPr lang="ru-RU" sz="4000" dirty="0" smtClean="0">
                <a:solidFill>
                  <a:schemeClr val="accent6"/>
                </a:solidFill>
                <a:latin typeface="Arial Black" pitchFamily="34" charset="0"/>
              </a:rPr>
              <a:t>Стоимость эксплуатации канала по годам.</a:t>
            </a:r>
            <a:endParaRPr lang="ru-RU" sz="4000" dirty="0">
              <a:solidFill>
                <a:schemeClr val="accent6"/>
              </a:solidFill>
              <a:latin typeface="Arial Black" pitchFamily="34" charset="0"/>
            </a:endParaRPr>
          </a:p>
        </p:txBody>
      </p: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5EF4B99A-89CC-484C-A4DB-35CBBA188F13}"/>
              </a:ext>
            </a:extLst>
          </p:cNvPr>
          <p:cNvGrpSpPr/>
          <p:nvPr/>
        </p:nvGrpSpPr>
        <p:grpSpPr>
          <a:xfrm>
            <a:off x="577516" y="1405705"/>
            <a:ext cx="3493970" cy="0"/>
            <a:chOff x="567891" y="1020278"/>
            <a:chExt cx="3493970" cy="0"/>
          </a:xfrm>
        </p:grpSpPr>
        <p:cxnSp>
          <p:nvCxnSpPr>
            <p:cNvPr id="14" name="Прямая соединительная линия 13">
              <a:extLst>
                <a:ext uri="{FF2B5EF4-FFF2-40B4-BE49-F238E27FC236}">
                  <a16:creationId xmlns="" xmlns:a16="http://schemas.microsoft.com/office/drawing/2014/main" id="{7D1624E6-CD76-44D1-84A4-399828E25F3D}"/>
                </a:ext>
              </a:extLst>
            </p:cNvPr>
            <p:cNvCxnSpPr/>
            <p:nvPr/>
          </p:nvCxnSpPr>
          <p:spPr>
            <a:xfrm>
              <a:off x="567891" y="1020278"/>
              <a:ext cx="3493970" cy="0"/>
            </a:xfrm>
            <a:prstGeom prst="line">
              <a:avLst/>
            </a:prstGeom>
            <a:ln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Прямая соединительная линия 14">
              <a:extLst>
                <a:ext uri="{FF2B5EF4-FFF2-40B4-BE49-F238E27FC236}">
                  <a16:creationId xmlns="" xmlns:a16="http://schemas.microsoft.com/office/drawing/2014/main" id="{03C3A233-B111-4B9B-BE7A-C75AB4910F36}"/>
                </a:ext>
              </a:extLst>
            </p:cNvPr>
            <p:cNvCxnSpPr/>
            <p:nvPr/>
          </p:nvCxnSpPr>
          <p:spPr>
            <a:xfrm>
              <a:off x="567891" y="1020278"/>
              <a:ext cx="1405288" cy="0"/>
            </a:xfrm>
            <a:prstGeom prst="line">
              <a:avLst/>
            </a:prstGeom>
            <a:ln w="38100"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Таблица 7">
            <a:extLst>
              <a:ext uri="{FF2B5EF4-FFF2-40B4-BE49-F238E27FC236}">
                <a16:creationId xmlns="" xmlns:a16="http://schemas.microsoft.com/office/drawing/2014/main" id="{55B446BC-3A18-422B-B821-3F286278E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409737082"/>
              </p:ext>
            </p:extLst>
          </p:nvPr>
        </p:nvGraphicFramePr>
        <p:xfrm>
          <a:off x="2028075" y="1736521"/>
          <a:ext cx="8583998" cy="21147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4777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26617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11341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25663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248753">
                <a:tc rowSpan="2">
                  <a:txBody>
                    <a:bodyPr/>
                    <a:lstStyle/>
                    <a:p>
                      <a:pPr marL="0" indent="88900" algn="l" fontAlgn="ctr"/>
                      <a:r>
                        <a:rPr lang="ru-RU" sz="1200" b="1" u="none" strike="noStrike" dirty="0">
                          <a:solidFill>
                            <a:schemeClr val="bg1"/>
                          </a:solidFill>
                          <a:latin typeface="+mj-lt"/>
                        </a:rPr>
                        <a:t>Показатель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ru-RU" sz="1200" b="1" u="none" strike="noStrike" dirty="0">
                          <a:solidFill>
                            <a:schemeClr val="bg1"/>
                          </a:solidFill>
                          <a:latin typeface="+mj-lt"/>
                        </a:rPr>
                        <a:t>Ед. </a:t>
                      </a:r>
                      <a:r>
                        <a:rPr lang="ru-RU" sz="1200" b="1" u="none" strike="noStrike" dirty="0" err="1">
                          <a:solidFill>
                            <a:schemeClr val="bg1"/>
                          </a:solidFill>
                          <a:latin typeface="+mj-lt"/>
                        </a:rPr>
                        <a:t>изм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200" b="1" i="0" u="none" strike="noStrike" dirty="0" smtClean="0">
                          <a:solidFill>
                            <a:schemeClr val="bg1"/>
                          </a:solidFill>
                          <a:latin typeface="+mj-lt"/>
                        </a:rPr>
                        <a:t>Месяц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200" b="1" i="0" u="none" strike="noStrike" dirty="0" smtClean="0">
                          <a:solidFill>
                            <a:schemeClr val="bg1"/>
                          </a:solidFill>
                          <a:latin typeface="+mj-lt"/>
                        </a:rPr>
                        <a:t>Год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11553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Black"/>
                          <a:ea typeface="+mn-ea"/>
                          <a:cs typeface="+mn-cs"/>
                        </a:rPr>
                        <a:t>Мл. </a:t>
                      </a:r>
                      <a:r>
                        <a:rPr kumimoji="0" lang="ru-RU" sz="12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Black"/>
                          <a:ea typeface="+mn-ea"/>
                          <a:cs typeface="+mn-cs"/>
                        </a:rPr>
                        <a:t>руб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200" b="1" i="0" u="none" strike="noStrike" dirty="0" smtClean="0">
                          <a:solidFill>
                            <a:schemeClr val="bg1"/>
                          </a:solidFill>
                          <a:latin typeface="+mj-lt"/>
                        </a:rPr>
                        <a:t>Мл. </a:t>
                      </a:r>
                      <a:r>
                        <a:rPr lang="ru-RU" sz="1200" b="1" i="0" u="none" strike="noStrike" dirty="0" err="1" smtClean="0">
                          <a:solidFill>
                            <a:schemeClr val="bg1"/>
                          </a:solidFill>
                          <a:latin typeface="+mj-lt"/>
                        </a:rPr>
                        <a:t>руб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864" marR="9864" marT="9864" marB="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71539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u="none" strike="noStrike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1</a:t>
                      </a:r>
                      <a:r>
                        <a:rPr lang="ru-RU" sz="1200" b="0" u="none" strike="noStrike" kern="1200" dirty="0" err="1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й</a:t>
                      </a:r>
                      <a:r>
                        <a:rPr lang="ru-RU" sz="1200" b="0" u="none" strike="noStrike" kern="120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-</a:t>
                      </a:r>
                      <a:r>
                        <a:rPr lang="ru-RU" sz="1200" b="0" u="none" strike="noStrike" kern="1200" baseline="0" dirty="0" smtClean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 год эксплуатации</a:t>
                      </a:r>
                      <a:endParaRPr lang="ru-RU" sz="1200" b="0" u="none" strike="noStrike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0" u="none" strike="noStrike" kern="1200" dirty="0">
                          <a:solidFill>
                            <a:srgbClr val="000000"/>
                          </a:solidFill>
                        </a:rPr>
                        <a:t>-   </a:t>
                      </a:r>
                      <a:r>
                        <a:rPr lang="ru-RU" sz="1400" b="0" u="none" strike="noStrike" kern="1200" dirty="0" err="1" smtClean="0">
                          <a:solidFill>
                            <a:srgbClr val="000000"/>
                          </a:solidFill>
                        </a:rPr>
                        <a:t>мл.руб</a:t>
                      </a:r>
                      <a:endParaRPr lang="ru-RU" sz="1400" b="0" i="0" u="none" strike="noStrike" kern="1200" dirty="0">
                        <a:solidFill>
                          <a:srgbClr val="000000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1.299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8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.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0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9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29437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Black"/>
                          <a:ea typeface="+mn-ea"/>
                          <a:cs typeface="+mn-cs"/>
                        </a:rPr>
                        <a:t>2й - год эксплуатации</a:t>
                      </a:r>
                      <a:endParaRPr lang="ru-RU" sz="1200" b="0" u="none" strike="noStrike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0" u="none" strike="noStrike" kern="1200" dirty="0">
                          <a:solidFill>
                            <a:srgbClr val="000000"/>
                          </a:solidFill>
                        </a:rPr>
                        <a:t>-  </a:t>
                      </a:r>
                      <a:r>
                        <a:rPr lang="ru-RU" sz="1400" b="0" u="none" strike="noStrike" kern="12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ru-RU" sz="1400" b="0" u="none" strike="noStrike" kern="1200" dirty="0" err="1" smtClean="0">
                          <a:solidFill>
                            <a:srgbClr val="000000"/>
                          </a:solidFill>
                        </a:rPr>
                        <a:t>мл.руб</a:t>
                      </a:r>
                      <a:endParaRPr lang="ru-RU" sz="1400" b="0" i="0" u="none" strike="noStrike" kern="1200" dirty="0">
                        <a:solidFill>
                          <a:srgbClr val="000000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14.602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17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8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.225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496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 Black"/>
                          <a:ea typeface="+mn-ea"/>
                          <a:cs typeface="+mn-cs"/>
                        </a:rPr>
                        <a:t>5й - год эксплуатации</a:t>
                      </a:r>
                      <a:endParaRPr lang="ru-RU" sz="1200" b="0" u="none" strike="noStrike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0" u="none" strike="noStrike" kern="1200" dirty="0" smtClean="0">
                          <a:solidFill>
                            <a:srgbClr val="000000"/>
                          </a:solidFill>
                        </a:rPr>
                        <a:t>-   </a:t>
                      </a:r>
                      <a:r>
                        <a:rPr lang="ru-RU" sz="1400" b="0" u="none" strike="noStrike" kern="1200" dirty="0" err="1" smtClean="0">
                          <a:solidFill>
                            <a:srgbClr val="000000"/>
                          </a:solidFill>
                        </a:rPr>
                        <a:t>мл.руб</a:t>
                      </a:r>
                      <a:endParaRPr lang="ru-RU" sz="1400" b="0" i="0" u="none" strike="noStrike" kern="1200" dirty="0">
                        <a:solidFill>
                          <a:srgbClr val="000000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34.071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12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.</a:t>
                      </a:r>
                      <a:r>
                        <a:rPr lang="en-US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947</a:t>
                      </a:r>
                      <a:r>
                        <a:rPr lang="ru-RU" sz="2800" b="0" dirty="0" smtClean="0">
                          <a:solidFill>
                            <a:schemeClr val="accent6"/>
                          </a:solidFill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ru-RU" sz="2800" b="0" dirty="0">
                        <a:solidFill>
                          <a:schemeClr val="accent6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0" name="Рисунок 9" descr="стоим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49642" y="4949557"/>
            <a:ext cx="2914215" cy="1793076"/>
          </a:xfrm>
          <a:prstGeom prst="rect">
            <a:avLst/>
          </a:prstGeom>
        </p:spPr>
      </p:pic>
      <p:sp>
        <p:nvSpPr>
          <p:cNvPr id="11" name="Содержимое 2"/>
          <p:cNvSpPr txBox="1">
            <a:spLocks/>
          </p:cNvSpPr>
          <p:nvPr/>
        </p:nvSpPr>
        <p:spPr>
          <a:xfrm>
            <a:off x="545134" y="4033634"/>
            <a:ext cx="11195762" cy="15841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Расчет затрат на </a:t>
            </a:r>
            <a:r>
              <a:rPr kumimoji="0" lang="ru-RU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хостинг</a:t>
            </a: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произведен с помощью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cloud </a:t>
            </a: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калькулятора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Учтены затраты на увеличение числа хостов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3375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Другая 24">
      <a:dk1>
        <a:srgbClr val="FFFFFF"/>
      </a:dk1>
      <a:lt1>
        <a:srgbClr val="FFFFFF"/>
      </a:lt1>
      <a:dk2>
        <a:srgbClr val="FFFFFF"/>
      </a:dk2>
      <a:lt2>
        <a:srgbClr val="1C3661"/>
      </a:lt2>
      <a:accent1>
        <a:srgbClr val="1C3661"/>
      </a:accent1>
      <a:accent2>
        <a:srgbClr val="C33341"/>
      </a:accent2>
      <a:accent3>
        <a:srgbClr val="D8D8D8"/>
      </a:accent3>
      <a:accent4>
        <a:srgbClr val="FFFFFF"/>
      </a:accent4>
      <a:accent5>
        <a:srgbClr val="797979"/>
      </a:accent5>
      <a:accent6>
        <a:srgbClr val="000000"/>
      </a:accent6>
      <a:hlink>
        <a:srgbClr val="C33341"/>
      </a:hlink>
      <a:folHlink>
        <a:srgbClr val="FFFFFF"/>
      </a:folHlink>
    </a:clrScheme>
    <a:fontScheme name="Другая 6">
      <a:majorFont>
        <a:latin typeface="Arial Black"/>
        <a:ea typeface=""/>
        <a:cs typeface=""/>
      </a:majorFont>
      <a:minorFont>
        <a:latin typeface="Century Gothi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10264</TotalTime>
  <Words>408</Words>
  <Application>Microsoft Office PowerPoint</Application>
  <PresentationFormat>Произвольный</PresentationFormat>
  <Paragraphs>117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ПОНОМАРЕВА АНАСТАСИЯ ИГОРЕВНА</dc:creator>
  <cp:lastModifiedBy>Драчёв</cp:lastModifiedBy>
  <cp:revision>306</cp:revision>
  <dcterms:created xsi:type="dcterms:W3CDTF">2020-12-02T07:42:38Z</dcterms:created>
  <dcterms:modified xsi:type="dcterms:W3CDTF">2022-07-29T10:38:53Z</dcterms:modified>
</cp:coreProperties>
</file>